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6"/>
  </p:notesMasterIdLst>
  <p:sldIdLst>
    <p:sldId id="269" r:id="rId3"/>
    <p:sldId id="267" r:id="rId4"/>
    <p:sldId id="27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10" autoAdjust="0"/>
    <p:restoredTop sz="70551"/>
  </p:normalViewPr>
  <p:slideViewPr>
    <p:cSldViewPr snapToGrid="0">
      <p:cViewPr varScale="1">
        <p:scale>
          <a:sx n="74" d="100"/>
          <a:sy n="74"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BC6BD-639A-1D4C-BEC7-2637F14C7349}" type="datetimeFigureOut">
              <a:rPr lang="en-US" smtClean="0"/>
              <a:t>4/26/20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D9873-5F99-0C43-A7F3-0F9B525F910B}" type="slidenum">
              <a:rPr lang="en-US" smtClean="0"/>
              <a:t>‹#›</a:t>
            </a:fld>
            <a:endParaRPr lang="en-US"/>
          </a:p>
        </p:txBody>
      </p:sp>
    </p:spTree>
    <p:extLst>
      <p:ext uri="{BB962C8B-B14F-4D97-AF65-F5344CB8AC3E}">
        <p14:creationId xmlns:p14="http://schemas.microsoft.com/office/powerpoint/2010/main" val="171819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zoranz.net/Publications/zivkovic2004ICPR.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Line Crossing Detecting</a:t>
            </a:r>
            <a:endParaRPr lang="en-US" b="0" dirty="0"/>
          </a:p>
          <a:p>
            <a:r>
              <a:rPr lang="en-US" b="0" dirty="0"/>
              <a:t>Overview: (1) Detect object that appear in the video, (2) Track the movement of object, (3) Check if object has crossed “virtual” line. </a:t>
            </a:r>
            <a:endParaRPr lang="en-US" b="1" dirty="0"/>
          </a:p>
          <a:p>
            <a:endParaRPr lang="en-US" b="1" dirty="0"/>
          </a:p>
          <a:p>
            <a:endParaRPr lang="en-US" b="1" dirty="0"/>
          </a:p>
          <a:p>
            <a:r>
              <a:rPr lang="en-US" b="1" dirty="0"/>
              <a:t>Laplacian Threshold Detection</a:t>
            </a:r>
          </a:p>
          <a:p>
            <a:r>
              <a:rPr lang="en-US" dirty="0"/>
              <a:t>Overview: (1) Determine the areas to be detected, (2) Identify if the areas are vacant or occupied</a:t>
            </a:r>
          </a:p>
          <a:p>
            <a:endParaRPr lang="en-US" dirty="0"/>
          </a:p>
          <a:p>
            <a:r>
              <a:rPr lang="en-US" u="sng" baseline="0" dirty="0"/>
              <a:t>Determine the areas to be detected</a:t>
            </a:r>
          </a:p>
          <a:p>
            <a:r>
              <a:rPr lang="en-US" dirty="0"/>
              <a:t>OpenCV: Perform a one-time mapping of target areas</a:t>
            </a:r>
          </a:p>
          <a:p>
            <a:r>
              <a:rPr lang="en-US" dirty="0"/>
              <a:t>   (</a:t>
            </a:r>
            <a:r>
              <a:rPr lang="en-US" dirty="0" err="1"/>
              <a:t>i</a:t>
            </a:r>
            <a:r>
              <a:rPr lang="en-US" dirty="0"/>
              <a:t>) Canny edge detection: Get an edge image</a:t>
            </a:r>
          </a:p>
          <a:p>
            <a:r>
              <a:rPr lang="en-US" dirty="0"/>
              <a:t>   (ii) Hough line transform: Draw out identified lines from the edge image </a:t>
            </a:r>
          </a:p>
          <a:p>
            <a:endParaRPr lang="en-US" dirty="0"/>
          </a:p>
          <a:p>
            <a:r>
              <a:rPr lang="en-US" u="sng" baseline="0" dirty="0"/>
              <a:t>Identify of the areas are vacant or occupied</a:t>
            </a:r>
          </a:p>
          <a:p>
            <a:r>
              <a:rPr lang="en-US" dirty="0"/>
              <a:t>OpenCV: Check if the magnitude of the edges exceed the threshold</a:t>
            </a:r>
          </a:p>
          <a:p>
            <a:endParaRPr lang="en-US" dirty="0"/>
          </a:p>
          <a:p>
            <a:endParaRPr lang="en-US" dirty="0"/>
          </a:p>
        </p:txBody>
      </p:sp>
      <p:sp>
        <p:nvSpPr>
          <p:cNvPr id="4" name="Slide Number Placeholder 3"/>
          <p:cNvSpPr>
            <a:spLocks noGrp="1"/>
          </p:cNvSpPr>
          <p:nvPr>
            <p:ph type="sldNum" sz="quarter" idx="5"/>
          </p:nvPr>
        </p:nvSpPr>
        <p:spPr/>
        <p:txBody>
          <a:bodyPr/>
          <a:lstStyle/>
          <a:p>
            <a:fld id="{941C8B62-8326-1C4E-8CE4-B6C2A2B1B0B0}" type="slidenum">
              <a:rPr lang="en-US" smtClean="0"/>
              <a:t>1</a:t>
            </a:fld>
            <a:endParaRPr lang="en-US"/>
          </a:p>
        </p:txBody>
      </p:sp>
    </p:spTree>
    <p:extLst>
      <p:ext uri="{BB962C8B-B14F-4D97-AF65-F5344CB8AC3E}">
        <p14:creationId xmlns:p14="http://schemas.microsoft.com/office/powerpoint/2010/main" val="66117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Overview: Detect movement in webcam video through the Background Subtraction method. Any detected movement will be display in white against a black background.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Initialization – compute an initial model of the background</a:t>
            </a:r>
          </a:p>
          <a:p>
            <a:pPr marL="228600" indent="-228600">
              <a:buAutoNum type="arabicPeriod"/>
            </a:pPr>
            <a:r>
              <a:rPr lang="en-SG" sz="1200" b="0" i="0" kern="1200" dirty="0">
                <a:solidFill>
                  <a:schemeClr val="tx1"/>
                </a:solidFill>
                <a:effectLst/>
                <a:latin typeface="+mn-lt"/>
                <a:ea typeface="+mn-ea"/>
                <a:cs typeface="+mn-cs"/>
              </a:rPr>
              <a:t>Generate the foreground mask using the cv::</a:t>
            </a:r>
            <a:r>
              <a:rPr lang="en-SG" sz="1200" b="0" i="0" kern="1200" dirty="0" err="1">
                <a:solidFill>
                  <a:schemeClr val="tx1"/>
                </a:solidFill>
                <a:effectLst/>
                <a:latin typeface="+mn-lt"/>
                <a:ea typeface="+mn-ea"/>
                <a:cs typeface="+mn-cs"/>
              </a:rPr>
              <a:t>BackgroundSubtractor</a:t>
            </a:r>
            <a:r>
              <a:rPr lang="en-SG" sz="1200" b="0" i="0" kern="1200" dirty="0">
                <a:solidFill>
                  <a:schemeClr val="tx1"/>
                </a:solidFill>
                <a:effectLst/>
                <a:latin typeface="+mn-lt"/>
                <a:ea typeface="+mn-ea"/>
                <a:cs typeface="+mn-cs"/>
              </a:rPr>
              <a:t> object </a:t>
            </a:r>
          </a:p>
          <a:p>
            <a:pPr marL="228600" indent="-228600">
              <a:buAutoNum type="arabicPeriod"/>
            </a:pPr>
            <a:r>
              <a:rPr lang="en-SG" sz="1200" b="0" i="0" kern="1200" dirty="0">
                <a:solidFill>
                  <a:schemeClr val="tx1"/>
                </a:solidFill>
                <a:effectLst/>
                <a:latin typeface="+mn-lt"/>
                <a:ea typeface="+mn-ea"/>
                <a:cs typeface="+mn-cs"/>
              </a:rPr>
              <a:t>Read the video stream images sequence using the cv::</a:t>
            </a:r>
            <a:r>
              <a:rPr lang="en-SG" sz="1200" b="0" i="0" kern="1200" dirty="0" err="1">
                <a:solidFill>
                  <a:schemeClr val="tx1"/>
                </a:solidFill>
                <a:effectLst/>
                <a:latin typeface="+mn-lt"/>
                <a:ea typeface="+mn-ea"/>
                <a:cs typeface="+mn-cs"/>
              </a:rPr>
              <a:t>VideoCapture</a:t>
            </a:r>
            <a:endParaRPr lang="en-SG" sz="1200" b="0" i="0" kern="1200" dirty="0">
              <a:solidFill>
                <a:schemeClr val="tx1"/>
              </a:solidFill>
              <a:effectLst/>
              <a:latin typeface="+mn-lt"/>
              <a:ea typeface="+mn-ea"/>
              <a:cs typeface="+mn-cs"/>
            </a:endParaRPr>
          </a:p>
          <a:p>
            <a:pPr marL="228600" indent="-228600">
              <a:buAutoNum type="arabicPeriod"/>
            </a:pP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Update – update model in order to adapt to possible changes in the scene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Each frame currently calculate the foreground mask and updating the background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Results of the updated video stream is displayed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Model = Gaussian mixture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Reference: </a:t>
            </a:r>
            <a:r>
              <a:rPr lang="en-SG" sz="1200" b="0" i="0" kern="1200" dirty="0" err="1">
                <a:solidFill>
                  <a:schemeClr val="tx1"/>
                </a:solidFill>
                <a:effectLst/>
                <a:latin typeface="+mn-lt"/>
                <a:ea typeface="+mn-ea"/>
                <a:cs typeface="+mn-cs"/>
              </a:rPr>
              <a:t>Z.Zivkovic</a:t>
            </a: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Improved adaptive Gaussian mixture model for background subtraction</a:t>
            </a:r>
            <a:r>
              <a:rPr lang="en-SG" sz="1200" b="0" i="0" kern="1200" dirty="0">
                <a:solidFill>
                  <a:schemeClr val="tx1"/>
                </a:solidFill>
                <a:effectLst/>
                <a:latin typeface="+mn-lt"/>
                <a:ea typeface="+mn-ea"/>
                <a:cs typeface="+mn-cs"/>
              </a:rPr>
              <a:t>, International Conference Pattern Recognition, UK, August, 2004, </a:t>
            </a:r>
            <a:r>
              <a:rPr lang="en-SG" sz="1200" b="0" i="0" u="sng" kern="1200" dirty="0">
                <a:solidFill>
                  <a:schemeClr val="tx1"/>
                </a:solidFill>
                <a:effectLst/>
                <a:latin typeface="+mn-lt"/>
                <a:ea typeface="+mn-ea"/>
                <a:cs typeface="+mn-cs"/>
                <a:hlinkClick r:id="rId3"/>
              </a:rPr>
              <a:t>http://www.zoranz.net/Publications/zivkovic2004ICPR.pdf</a:t>
            </a: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41C8B62-8326-1C4E-8CE4-B6C2A2B1B0B0}" type="slidenum">
              <a:rPr lang="en-US" smtClean="0"/>
              <a:t>2</a:t>
            </a:fld>
            <a:endParaRPr lang="en-US"/>
          </a:p>
        </p:txBody>
      </p:sp>
    </p:spTree>
    <p:extLst>
      <p:ext uri="{BB962C8B-B14F-4D97-AF65-F5344CB8AC3E}">
        <p14:creationId xmlns:p14="http://schemas.microsoft.com/office/powerpoint/2010/main" val="174093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Twilio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Communication API for SMS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It works in the background to bridge the gap between web-based applications and telephones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1" i="0" kern="1200" dirty="0">
                <a:solidFill>
                  <a:schemeClr val="tx1"/>
                </a:solidFill>
                <a:effectLst/>
                <a:latin typeface="+mn-lt"/>
                <a:ea typeface="+mn-ea"/>
                <a:cs typeface="+mn-cs"/>
              </a:rPr>
              <a:t>Application-initiated event</a:t>
            </a:r>
            <a:r>
              <a:rPr lang="en-SG" sz="1200" b="0" i="0" kern="1200" dirty="0">
                <a:solidFill>
                  <a:schemeClr val="tx1"/>
                </a:solidFill>
                <a:effectLst/>
                <a:latin typeface="+mn-lt"/>
                <a:ea typeface="+mn-ea"/>
                <a:cs typeface="+mn-cs"/>
              </a:rPr>
              <a:t> - initiated via Twilio's public REST API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In our case, our python script send an HTTP request to Twilio’s API to send a text message from the application's phone number to a recipient phone number, with a message containing the alert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41C8B62-8326-1C4E-8CE4-B6C2A2B1B0B0}" type="slidenum">
              <a:rPr lang="en-US" smtClean="0"/>
              <a:t>3</a:t>
            </a:fld>
            <a:endParaRPr lang="en-US"/>
          </a:p>
        </p:txBody>
      </p:sp>
    </p:spTree>
    <p:extLst>
      <p:ext uri="{BB962C8B-B14F-4D97-AF65-F5344CB8AC3E}">
        <p14:creationId xmlns:p14="http://schemas.microsoft.com/office/powerpoint/2010/main" val="1050167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0.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1.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1353800" cy="1325563"/>
          </a:xfrm>
        </p:spPr>
        <p:txBody>
          <a:bodyPr/>
          <a:lstStyle/>
          <a:p>
            <a:r>
              <a:rPr lang="en-US" dirty="0"/>
              <a:t>Pros &amp; Cons - Intruder Detection Methods</a:t>
            </a:r>
          </a:p>
        </p:txBody>
      </p:sp>
      <p:sp>
        <p:nvSpPr>
          <p:cNvPr id="5" name="Title 5">
            <a:extLst>
              <a:ext uri="{FF2B5EF4-FFF2-40B4-BE49-F238E27FC236}">
                <a16:creationId xmlns:a16="http://schemas.microsoft.com/office/drawing/2014/main" id="{EB9BA41B-FD9C-A14F-A5FA-8DFB40E8CBB4}"/>
              </a:ext>
            </a:extLst>
          </p:cNvPr>
          <p:cNvSpPr txBox="1">
            <a:spLocks/>
          </p:cNvSpPr>
          <p:nvPr/>
        </p:nvSpPr>
        <p:spPr>
          <a:xfrm>
            <a:off x="838200" y="1872749"/>
            <a:ext cx="10515600" cy="4620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a:p>
            <a:pPr marL="742950" indent="-742950">
              <a:buAutoNum type="arabicPeriod"/>
            </a:pPr>
            <a:endParaRPr lang="en-US" dirty="0"/>
          </a:p>
          <a:p>
            <a:pPr marL="742950" indent="-742950">
              <a:buAutoNum type="arabicPeriod"/>
            </a:pPr>
            <a:endParaRPr lang="en-US" dirty="0"/>
          </a:p>
        </p:txBody>
      </p:sp>
      <p:graphicFrame>
        <p:nvGraphicFramePr>
          <p:cNvPr id="2" name="Table 1">
            <a:extLst>
              <a:ext uri="{FF2B5EF4-FFF2-40B4-BE49-F238E27FC236}">
                <a16:creationId xmlns:a16="http://schemas.microsoft.com/office/drawing/2014/main" id="{E6731494-580E-F246-99E2-077A55DF075A}"/>
              </a:ext>
            </a:extLst>
          </p:cNvPr>
          <p:cNvGraphicFramePr>
            <a:graphicFrameLocks noGrp="1"/>
          </p:cNvGraphicFramePr>
          <p:nvPr/>
        </p:nvGraphicFramePr>
        <p:xfrm>
          <a:off x="0" y="1690688"/>
          <a:ext cx="12192000" cy="4485640"/>
        </p:xfrm>
        <a:graphic>
          <a:graphicData uri="http://schemas.openxmlformats.org/drawingml/2006/table">
            <a:tbl>
              <a:tblPr firstRow="1" bandRow="1">
                <a:tableStyleId>{5C22544A-7EE6-4342-B048-85BDC9FD1C3A}</a:tableStyleId>
              </a:tblPr>
              <a:tblGrid>
                <a:gridCol w="1429789">
                  <a:extLst>
                    <a:ext uri="{9D8B030D-6E8A-4147-A177-3AD203B41FA5}">
                      <a16:colId xmlns:a16="http://schemas.microsoft.com/office/drawing/2014/main" val="811784018"/>
                    </a:ext>
                  </a:extLst>
                </a:gridCol>
                <a:gridCol w="4934623">
                  <a:extLst>
                    <a:ext uri="{9D8B030D-6E8A-4147-A177-3AD203B41FA5}">
                      <a16:colId xmlns:a16="http://schemas.microsoft.com/office/drawing/2014/main" val="4075291053"/>
                    </a:ext>
                  </a:extLst>
                </a:gridCol>
                <a:gridCol w="5827588">
                  <a:extLst>
                    <a:ext uri="{9D8B030D-6E8A-4147-A177-3AD203B41FA5}">
                      <a16:colId xmlns:a16="http://schemas.microsoft.com/office/drawing/2014/main" val="3366124229"/>
                    </a:ext>
                  </a:extLst>
                </a:gridCol>
              </a:tblGrid>
              <a:tr h="370840">
                <a:tc>
                  <a:txBody>
                    <a:bodyPr/>
                    <a:lstStyle/>
                    <a:p>
                      <a:pPr algn="ctr"/>
                      <a:r>
                        <a:rPr lang="en-US" dirty="0"/>
                        <a:t>Methods</a:t>
                      </a:r>
                    </a:p>
                  </a:txBody>
                  <a:tcPr/>
                </a:tc>
                <a:tc>
                  <a:txBody>
                    <a:bodyPr/>
                    <a:lstStyle/>
                    <a:p>
                      <a:pPr algn="ctr"/>
                      <a:r>
                        <a:rPr lang="en-US" dirty="0"/>
                        <a:t>Pros</a:t>
                      </a:r>
                    </a:p>
                  </a:txBody>
                  <a:tcPr/>
                </a:tc>
                <a:tc>
                  <a:txBody>
                    <a:bodyPr/>
                    <a:lstStyle/>
                    <a:p>
                      <a:pPr algn="ctr"/>
                      <a:r>
                        <a:rPr lang="en-US" dirty="0"/>
                        <a:t>Cons</a:t>
                      </a:r>
                    </a:p>
                  </a:txBody>
                  <a:tcPr/>
                </a:tc>
                <a:extLst>
                  <a:ext uri="{0D108BD9-81ED-4DB2-BD59-A6C34878D82A}">
                    <a16:rowId xmlns:a16="http://schemas.microsoft.com/office/drawing/2014/main" val="3542959775"/>
                  </a:ext>
                </a:extLst>
              </a:tr>
              <a:tr h="370840">
                <a:tc>
                  <a:txBody>
                    <a:bodyPr/>
                    <a:lstStyle/>
                    <a:p>
                      <a:r>
                        <a:rPr lang="en-US" dirty="0"/>
                        <a:t>Line Crossing Detection</a:t>
                      </a:r>
                    </a:p>
                  </a:txBody>
                  <a:tcPr/>
                </a:tc>
                <a:tc>
                  <a:txBody>
                    <a:bodyPr/>
                    <a:lstStyle/>
                    <a:p>
                      <a:pPr marL="342900" indent="-342900">
                        <a:buAutoNum type="arabicPeriod"/>
                      </a:pPr>
                      <a:r>
                        <a:rPr lang="en-US" dirty="0"/>
                        <a:t>Mimic physical boundary virtually</a:t>
                      </a:r>
                    </a:p>
                  </a:txBody>
                  <a:tcPr/>
                </a:tc>
                <a:tc>
                  <a:txBody>
                    <a:bodyPr/>
                    <a:lstStyle/>
                    <a:p>
                      <a:pPr marL="342900" indent="-342900">
                        <a:buAutoNum type="arabicPeriod"/>
                      </a:pPr>
                      <a:r>
                        <a:rPr lang="en-US" dirty="0"/>
                        <a:t>Require a mean of detecting and tracking objects to determine whether a line was crossed</a:t>
                      </a:r>
                    </a:p>
                    <a:p>
                      <a:pPr marL="342900" indent="-342900">
                        <a:buAutoNum type="arabicPeriod"/>
                      </a:pPr>
                      <a:endParaRPr lang="en-US" dirty="0"/>
                    </a:p>
                    <a:p>
                      <a:pPr marL="342900" indent="-342900">
                        <a:buAutoNum type="arabicPeriod"/>
                      </a:pPr>
                      <a:r>
                        <a:rPr lang="en-US" dirty="0"/>
                        <a:t>Require the manual drawing of ”virtual” lines</a:t>
                      </a:r>
                    </a:p>
                  </a:txBody>
                  <a:tcPr/>
                </a:tc>
                <a:extLst>
                  <a:ext uri="{0D108BD9-81ED-4DB2-BD59-A6C34878D82A}">
                    <a16:rowId xmlns:a16="http://schemas.microsoft.com/office/drawing/2014/main" val="1686169290"/>
                  </a:ext>
                </a:extLst>
              </a:tr>
              <a:tr h="370840">
                <a:tc>
                  <a:txBody>
                    <a:bodyPr/>
                    <a:lstStyle/>
                    <a:p>
                      <a:r>
                        <a:rPr lang="en-US" dirty="0"/>
                        <a:t>Laplacian Threshold Detection</a:t>
                      </a:r>
                    </a:p>
                  </a:txBody>
                  <a:tcPr/>
                </a:tc>
                <a:tc>
                  <a:txBody>
                    <a:bodyPr/>
                    <a:lstStyle/>
                    <a:p>
                      <a:pPr marL="342900" indent="-342900">
                        <a:buAutoNum type="arabicPeriod"/>
                      </a:pPr>
                      <a:r>
                        <a:rPr lang="en-US" dirty="0"/>
                        <a:t>Leverage on readily available edges in video </a:t>
                      </a:r>
                    </a:p>
                  </a:txBody>
                  <a:tcPr/>
                </a:tc>
                <a:tc>
                  <a:txBody>
                    <a:bodyPr/>
                    <a:lstStyle/>
                    <a:p>
                      <a:pPr marL="342900" indent="-342900">
                        <a:buAutoNum type="arabicPeriod"/>
                      </a:pPr>
                      <a:r>
                        <a:rPr lang="en-US" dirty="0"/>
                        <a:t>Require the manual mapping of detection areas</a:t>
                      </a:r>
                    </a:p>
                    <a:p>
                      <a:pPr marL="342900" indent="-342900">
                        <a:buAutoNum type="arabicPeriod"/>
                      </a:pPr>
                      <a:endParaRPr lang="en-US" dirty="0"/>
                    </a:p>
                    <a:p>
                      <a:pPr marL="342900" indent="-342900">
                        <a:buAutoNum type="arabicPeriod"/>
                      </a:pPr>
                      <a:r>
                        <a:rPr lang="en-US" dirty="0"/>
                        <a:t>Unreliable detection when the edges of the intruder fail to cross the threshold  </a:t>
                      </a:r>
                    </a:p>
                  </a:txBody>
                  <a:tcPr/>
                </a:tc>
                <a:extLst>
                  <a:ext uri="{0D108BD9-81ED-4DB2-BD59-A6C34878D82A}">
                    <a16:rowId xmlns:a16="http://schemas.microsoft.com/office/drawing/2014/main" val="42646014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Subtraction</a:t>
                      </a:r>
                    </a:p>
                  </a:txBody>
                  <a:tcPr/>
                </a:tc>
                <a:tc>
                  <a:txBody>
                    <a:bodyPr/>
                    <a:lstStyle/>
                    <a:p>
                      <a:pPr marL="342900" indent="-342900">
                        <a:buAutoNum type="arabicPeriod"/>
                      </a:pPr>
                      <a:r>
                        <a:rPr lang="en-US" dirty="0"/>
                        <a:t>Not required to perform prior mapping of “virtual” lines or detection areas</a:t>
                      </a:r>
                    </a:p>
                    <a:p>
                      <a:pPr marL="342900" indent="-342900">
                        <a:buAutoNum type="arabicPeriod"/>
                      </a:pPr>
                      <a:endParaRPr lang="en-US" dirty="0"/>
                    </a:p>
                    <a:p>
                      <a:pPr marL="342900" indent="-342900">
                        <a:buAutoNum type="arabicPeriod"/>
                      </a:pPr>
                      <a:r>
                        <a:rPr lang="en-US" dirty="0"/>
                        <a:t>Responsive to changes in the environment</a:t>
                      </a:r>
                    </a:p>
                    <a:p>
                      <a:pPr marL="342900" indent="-342900">
                        <a:buAutoNum type="arabicPeriod"/>
                      </a:pPr>
                      <a:endParaRPr lang="en-US" dirty="0"/>
                    </a:p>
                    <a:p>
                      <a:pPr marL="342900" indent="-342900">
                        <a:buAutoNum type="arabicPeriod"/>
                      </a:pPr>
                      <a:r>
                        <a:rPr lang="en-US" dirty="0"/>
                        <a:t>Resistant to changes in lighting</a:t>
                      </a:r>
                    </a:p>
                  </a:txBody>
                  <a:tcPr/>
                </a:tc>
                <a:tc>
                  <a:txBody>
                    <a:bodyPr/>
                    <a:lstStyle/>
                    <a:p>
                      <a:pPr marL="342900" indent="-342900">
                        <a:buAutoNum type="arabicPeriod"/>
                      </a:pPr>
                      <a:r>
                        <a:rPr lang="en-US" dirty="0"/>
                        <a:t>Movement is displayed as coarse white silhouettes without further identifying features  </a:t>
                      </a:r>
                    </a:p>
                  </a:txBody>
                  <a:tcPr/>
                </a:tc>
                <a:extLst>
                  <a:ext uri="{0D108BD9-81ED-4DB2-BD59-A6C34878D82A}">
                    <a16:rowId xmlns:a16="http://schemas.microsoft.com/office/drawing/2014/main" val="3669320455"/>
                  </a:ext>
                </a:extLst>
              </a:tr>
            </a:tbl>
          </a:graphicData>
        </a:graphic>
      </p:graphicFrame>
    </p:spTree>
    <p:extLst>
      <p:ext uri="{BB962C8B-B14F-4D97-AF65-F5344CB8AC3E}">
        <p14:creationId xmlns:p14="http://schemas.microsoft.com/office/powerpoint/2010/main" val="101152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Detect Intruders by Background Subtraction</a:t>
            </a:r>
          </a:p>
        </p:txBody>
      </p:sp>
      <p:sp>
        <p:nvSpPr>
          <p:cNvPr id="5" name="Title 5">
            <a:extLst>
              <a:ext uri="{FF2B5EF4-FFF2-40B4-BE49-F238E27FC236}">
                <a16:creationId xmlns:a16="http://schemas.microsoft.com/office/drawing/2014/main" id="{EB9BA41B-FD9C-A14F-A5FA-8DFB40E8CBB4}"/>
              </a:ext>
            </a:extLst>
          </p:cNvPr>
          <p:cNvSpPr txBox="1">
            <a:spLocks/>
          </p:cNvSpPr>
          <p:nvPr/>
        </p:nvSpPr>
        <p:spPr>
          <a:xfrm>
            <a:off x="838200" y="1403183"/>
            <a:ext cx="10515600" cy="4620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indent="-742950">
              <a:buAutoNum type="arabicPeriod"/>
            </a:pPr>
            <a:r>
              <a:rPr lang="en-US" sz="3200" dirty="0"/>
              <a:t>Implemented through OpenCV</a:t>
            </a:r>
          </a:p>
          <a:p>
            <a:pPr marL="742950" indent="-742950">
              <a:buAutoNum type="arabicPeriod"/>
            </a:pPr>
            <a:endParaRPr lang="en-US" sz="3200" dirty="0"/>
          </a:p>
          <a:p>
            <a:pPr marL="742950" indent="-742950">
              <a:buAutoNum type="arabicPeriod"/>
            </a:pPr>
            <a:r>
              <a:rPr lang="en-US" sz="3200" dirty="0"/>
              <a:t>Background Initialization</a:t>
            </a:r>
          </a:p>
          <a:p>
            <a:pPr marL="742950" indent="-742950">
              <a:buAutoNum type="arabicPeriod"/>
            </a:pPr>
            <a:endParaRPr lang="en-US" sz="3200" dirty="0"/>
          </a:p>
          <a:p>
            <a:pPr marL="742950" indent="-742950">
              <a:buAutoNum type="arabicPeriod"/>
            </a:pPr>
            <a:r>
              <a:rPr lang="en-US" sz="3200" dirty="0"/>
              <a:t>Background Update</a:t>
            </a:r>
          </a:p>
          <a:p>
            <a:endParaRPr lang="en-US" dirty="0"/>
          </a:p>
          <a:p>
            <a:pPr marL="742950" indent="-742950">
              <a:buAutoNum type="arabicPeriod"/>
            </a:pPr>
            <a:endParaRPr lang="en-US" dirty="0"/>
          </a:p>
          <a:p>
            <a:pPr marL="742950" indent="-742950">
              <a:buAutoNum type="arabicPeriod"/>
            </a:pPr>
            <a:endParaRPr lang="en-US" dirty="0"/>
          </a:p>
        </p:txBody>
      </p:sp>
      <p:sp>
        <p:nvSpPr>
          <p:cNvPr id="7" name="TextBox 6">
            <a:extLst>
              <a:ext uri="{FF2B5EF4-FFF2-40B4-BE49-F238E27FC236}">
                <a16:creationId xmlns:a16="http://schemas.microsoft.com/office/drawing/2014/main" id="{BEF28D10-FF0A-A746-948D-678F2FA43D66}"/>
              </a:ext>
            </a:extLst>
          </p:cNvPr>
          <p:cNvSpPr txBox="1"/>
          <p:nvPr/>
        </p:nvSpPr>
        <p:spPr>
          <a:xfrm>
            <a:off x="7276552" y="6126148"/>
            <a:ext cx="3382933" cy="369332"/>
          </a:xfrm>
          <a:prstGeom prst="rect">
            <a:avLst/>
          </a:prstGeom>
          <a:noFill/>
        </p:spPr>
        <p:txBody>
          <a:bodyPr wrap="square" rtlCol="0">
            <a:spAutoFit/>
          </a:bodyPr>
          <a:lstStyle/>
          <a:p>
            <a:pPr algn="ctr"/>
            <a:r>
              <a:rPr lang="en-US" dirty="0"/>
              <a:t>Output of Background Subtraction</a:t>
            </a:r>
          </a:p>
        </p:txBody>
      </p:sp>
      <p:pic>
        <p:nvPicPr>
          <p:cNvPr id="9" name="Picture 8" descr="A screen shot of an open computer sitting on top of each other&#10;&#10;Description automatically generated">
            <a:extLst>
              <a:ext uri="{FF2B5EF4-FFF2-40B4-BE49-F238E27FC236}">
                <a16:creationId xmlns:a16="http://schemas.microsoft.com/office/drawing/2014/main" id="{8F9D6835-E8C6-3D48-9911-6499A9A6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444" y="1690688"/>
            <a:ext cx="2847151" cy="4332621"/>
          </a:xfrm>
          <a:prstGeom prst="rect">
            <a:avLst/>
          </a:prstGeom>
        </p:spPr>
      </p:pic>
    </p:spTree>
    <p:extLst>
      <p:ext uri="{BB962C8B-B14F-4D97-AF65-F5344CB8AC3E}">
        <p14:creationId xmlns:p14="http://schemas.microsoft.com/office/powerpoint/2010/main" val="424423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Intruders Alert Using Twilio</a:t>
            </a:r>
          </a:p>
        </p:txBody>
      </p:sp>
      <p:sp>
        <p:nvSpPr>
          <p:cNvPr id="5" name="Title 5">
            <a:extLst>
              <a:ext uri="{FF2B5EF4-FFF2-40B4-BE49-F238E27FC236}">
                <a16:creationId xmlns:a16="http://schemas.microsoft.com/office/drawing/2014/main" id="{EB9BA41B-FD9C-A14F-A5FA-8DFB40E8CBB4}"/>
              </a:ext>
            </a:extLst>
          </p:cNvPr>
          <p:cNvSpPr txBox="1">
            <a:spLocks/>
          </p:cNvSpPr>
          <p:nvPr/>
        </p:nvSpPr>
        <p:spPr>
          <a:xfrm>
            <a:off x="838200" y="1403183"/>
            <a:ext cx="6490339" cy="4620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indent="-742950">
              <a:buAutoNum type="arabicPeriod"/>
            </a:pPr>
            <a:r>
              <a:rPr lang="en-US" sz="3200" dirty="0"/>
              <a:t>Intruder Identified by Face Recognition</a:t>
            </a:r>
          </a:p>
          <a:p>
            <a:pPr marL="742950" indent="-742950">
              <a:buAutoNum type="arabicPeriod"/>
            </a:pPr>
            <a:endParaRPr lang="en-US" sz="3200" dirty="0"/>
          </a:p>
          <a:p>
            <a:pPr marL="742950" indent="-742950">
              <a:buAutoNum type="arabicPeriod"/>
            </a:pPr>
            <a:r>
              <a:rPr lang="en-US" sz="3200" dirty="0"/>
              <a:t>Alert SMS Issued</a:t>
            </a:r>
          </a:p>
          <a:p>
            <a:pPr marL="742950" indent="-742950">
              <a:buAutoNum type="arabicPeriod"/>
            </a:pPr>
            <a:endParaRPr lang="en-US" sz="3200" dirty="0"/>
          </a:p>
          <a:p>
            <a:endParaRPr lang="en-US" sz="3200" dirty="0"/>
          </a:p>
          <a:p>
            <a:endParaRPr lang="en-US" dirty="0"/>
          </a:p>
          <a:p>
            <a:pPr marL="742950" indent="-742950">
              <a:buAutoNum type="arabicPeriod"/>
            </a:pPr>
            <a:endParaRPr lang="en-US" dirty="0"/>
          </a:p>
          <a:p>
            <a:pPr marL="742950" indent="-742950">
              <a:buAutoNum type="arabicPeriod"/>
            </a:pPr>
            <a:endParaRPr lang="en-US" dirty="0"/>
          </a:p>
        </p:txBody>
      </p:sp>
      <p:sp>
        <p:nvSpPr>
          <p:cNvPr id="7" name="TextBox 6">
            <a:extLst>
              <a:ext uri="{FF2B5EF4-FFF2-40B4-BE49-F238E27FC236}">
                <a16:creationId xmlns:a16="http://schemas.microsoft.com/office/drawing/2014/main" id="{BEF28D10-FF0A-A746-948D-678F2FA43D66}"/>
              </a:ext>
            </a:extLst>
          </p:cNvPr>
          <p:cNvSpPr txBox="1"/>
          <p:nvPr/>
        </p:nvSpPr>
        <p:spPr>
          <a:xfrm>
            <a:off x="7328539" y="6369987"/>
            <a:ext cx="3382933" cy="369332"/>
          </a:xfrm>
          <a:prstGeom prst="rect">
            <a:avLst/>
          </a:prstGeom>
          <a:noFill/>
        </p:spPr>
        <p:txBody>
          <a:bodyPr wrap="square" rtlCol="0">
            <a:spAutoFit/>
          </a:bodyPr>
          <a:lstStyle/>
          <a:p>
            <a:pPr algn="ctr"/>
            <a:r>
              <a:rPr lang="en-US" dirty="0"/>
              <a:t>SMS Alert of Intruder </a:t>
            </a:r>
          </a:p>
        </p:txBody>
      </p:sp>
      <p:pic>
        <p:nvPicPr>
          <p:cNvPr id="4" name="Picture 3" descr="A hand holding a cellphone&#10;&#10;Description automatically generated">
            <a:extLst>
              <a:ext uri="{FF2B5EF4-FFF2-40B4-BE49-F238E27FC236}">
                <a16:creationId xmlns:a16="http://schemas.microsoft.com/office/drawing/2014/main" id="{D46B2EE3-3BD7-2F48-9C17-5FCA8E789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908" y="1637800"/>
            <a:ext cx="3190260" cy="4620126"/>
          </a:xfrm>
          <a:prstGeom prst="rect">
            <a:avLst/>
          </a:prstGeom>
        </p:spPr>
      </p:pic>
    </p:spTree>
    <p:extLst>
      <p:ext uri="{BB962C8B-B14F-4D97-AF65-F5344CB8AC3E}">
        <p14:creationId xmlns:p14="http://schemas.microsoft.com/office/powerpoint/2010/main" val="393249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TotalTime>
  <Words>470</Words>
  <Application>Microsoft Macintosh PowerPoint</Application>
  <PresentationFormat>Widescreen</PresentationFormat>
  <Paragraphs>74</Paragraphs>
  <Slides>3</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vt:i4>
      </vt:variant>
    </vt:vector>
  </HeadingPairs>
  <TitlesOfParts>
    <vt:vector size="11" baseType="lpstr">
      <vt:lpstr>Arial</vt:lpstr>
      <vt:lpstr>Calibri</vt:lpstr>
      <vt:lpstr>Georgia</vt:lpstr>
      <vt:lpstr>Oracle Sans</vt:lpstr>
      <vt:lpstr>Oracle Sans Extra Bold</vt:lpstr>
      <vt:lpstr>Oracle Sans Light</vt:lpstr>
      <vt:lpstr>REDWOOD-SKT</vt:lpstr>
      <vt:lpstr>Dark Master</vt:lpstr>
      <vt:lpstr>Pros &amp; Cons - Intruder Detection Methods</vt:lpstr>
      <vt:lpstr>Detect Intruders by Background Subtraction</vt:lpstr>
      <vt:lpstr>Intruders Alert Using Twilio</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Jacky Tan</cp:lastModifiedBy>
  <cp:revision>99</cp:revision>
  <dcterms:created xsi:type="dcterms:W3CDTF">2019-12-30T03:13:22Z</dcterms:created>
  <dcterms:modified xsi:type="dcterms:W3CDTF">2020-04-26T13:12:43Z</dcterms:modified>
</cp:coreProperties>
</file>